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97" r:id="rId13"/>
    <p:sldId id="270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8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24"/>
  </p:normalViewPr>
  <p:slideViewPr>
    <p:cSldViewPr>
      <p:cViewPr varScale="1">
        <p:scale>
          <a:sx n="38" d="100"/>
          <a:sy n="38" d="100"/>
        </p:scale>
        <p:origin x="-126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15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4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1092-2192-4B69-BD7C-CFF47679B4F2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2D1D-8492-4F43-9121-C440D482F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2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25.xml"/><Relationship Id="rId18" Type="http://schemas.openxmlformats.org/officeDocument/2006/relationships/slide" Target="slide27.xml"/><Relationship Id="rId3" Type="http://schemas.openxmlformats.org/officeDocument/2006/relationships/audio" Target="../media/audio2.wav"/><Relationship Id="rId7" Type="http://schemas.openxmlformats.org/officeDocument/2006/relationships/slide" Target="slide29.xml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slide" Target="slide33.xml"/><Relationship Id="rId20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microsoft.com/office/2007/relationships/hdphoto" Target="../media/hdphoto6.wdp"/><Relationship Id="rId10" Type="http://schemas.openxmlformats.org/officeDocument/2006/relationships/slide" Target="slide31.xml"/><Relationship Id="rId19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5796" y="1340768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704690" y="2967335"/>
            <a:ext cx="6782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 CHƠI: ĐỐ BẠN</a:t>
            </a:r>
          </a:p>
        </p:txBody>
      </p:sp>
    </p:spTree>
    <p:extLst>
      <p:ext uri="{BB962C8B-B14F-4D97-AF65-F5344CB8AC3E}">
        <p14:creationId xmlns:p14="http://schemas.microsoft.com/office/powerpoint/2010/main" val="4228775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7568" y="1340769"/>
            <a:ext cx="38218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Tương</a:t>
            </a:r>
            <a:r>
              <a:rPr lang="en-US" sz="4400" dirty="0"/>
              <a:t> </a:t>
            </a:r>
            <a:r>
              <a:rPr lang="en-US" sz="4400" dirty="0" err="1"/>
              <a:t>tự</a:t>
            </a:r>
            <a:r>
              <a:rPr lang="en-US" sz="4400" dirty="0"/>
              <a:t>, ta </a:t>
            </a:r>
            <a:r>
              <a:rPr lang="en-US" sz="4400" dirty="0" err="1"/>
              <a:t>có</a:t>
            </a:r>
            <a:r>
              <a:rPr lang="en-US" sz="44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568" y="2348880"/>
            <a:ext cx="3889206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35 x 100 = 3500</a:t>
            </a:r>
          </a:p>
          <a:p>
            <a:r>
              <a:rPr lang="en-US" sz="4400" dirty="0"/>
              <a:t>3500 : 100 = 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569" y="4149080"/>
            <a:ext cx="4453463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35 x 1000 = 35000</a:t>
            </a:r>
          </a:p>
          <a:p>
            <a:r>
              <a:rPr lang="en-US" sz="4400" dirty="0"/>
              <a:t>35000 : 1000 = 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3615F5-F11D-E041-93E5-5811022C47A6}"/>
              </a:ext>
            </a:extLst>
          </p:cNvPr>
          <p:cNvSpPr/>
          <p:nvPr/>
        </p:nvSpPr>
        <p:spPr>
          <a:xfrm>
            <a:off x="1524000" y="162051"/>
            <a:ext cx="9144000" cy="10527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2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</a:rPr>
              <a:t> 100, 1000.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                     Chia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</a:rPr>
              <a:t> 100, 1000.</a:t>
            </a:r>
          </a:p>
        </p:txBody>
      </p:sp>
    </p:spTree>
    <p:extLst>
      <p:ext uri="{BB962C8B-B14F-4D97-AF65-F5344CB8AC3E}">
        <p14:creationId xmlns:p14="http://schemas.microsoft.com/office/powerpoint/2010/main" val="3561641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528" y="315416"/>
            <a:ext cx="9144000" cy="521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3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Kết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luận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100000" l="556" r="100000">
                        <a14:foregroundMark x1="48611" y1="81111" x2="48611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484784"/>
            <a:ext cx="3429000" cy="3429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35560" y="1782960"/>
            <a:ext cx="5328592" cy="34290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</a:rPr>
              <a:t>Khi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nhân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với</a:t>
            </a:r>
            <a:r>
              <a:rPr lang="en-US" sz="3600" b="1" dirty="0">
                <a:solidFill>
                  <a:sysClr val="windowText" lastClr="000000"/>
                </a:solidFill>
              </a:rPr>
              <a:t> 10, 100, 1000… ta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thế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3600" b="1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6229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528" y="315416"/>
            <a:ext cx="9144000" cy="521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3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Kết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luận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100000" l="556" r="100000">
                        <a14:foregroundMark x1="48611" y1="81111" x2="48611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1484784"/>
            <a:ext cx="3429000" cy="3429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135560" y="1782960"/>
            <a:ext cx="5328592" cy="34290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</a:rPr>
              <a:t>Khi</a:t>
            </a:r>
            <a:r>
              <a:rPr lang="en-US" sz="3600" b="1" dirty="0">
                <a:solidFill>
                  <a:sysClr val="windowText" lastClr="000000"/>
                </a:solidFill>
              </a:rPr>
              <a:t> chia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cho</a:t>
            </a:r>
            <a:r>
              <a:rPr lang="en-US" sz="3600" b="1" dirty="0">
                <a:solidFill>
                  <a:sysClr val="windowText" lastClr="000000"/>
                </a:solidFill>
              </a:rPr>
              <a:t> 10, 100, 1000… ta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thế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3600" b="1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422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512" y="404664"/>
            <a:ext cx="914400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3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Kết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luận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9416" y="1737709"/>
            <a:ext cx="10513168" cy="3744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>
              <a:lnSpc>
                <a:spcPct val="114000"/>
              </a:lnSpc>
              <a:buAutoNum type="arabicPeriod"/>
            </a:pP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Khi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nhân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với</a:t>
            </a:r>
            <a:r>
              <a:rPr lang="en-US" sz="3600" dirty="0">
                <a:solidFill>
                  <a:sysClr val="windowText" lastClr="000000"/>
                </a:solidFill>
              </a:rPr>
              <a:t> 10, 100, 1000…ta </a:t>
            </a:r>
            <a:r>
              <a:rPr lang="en-US" sz="3600" dirty="0" err="1">
                <a:solidFill>
                  <a:sysClr val="windowText" lastClr="000000"/>
                </a:solidFill>
              </a:rPr>
              <a:t>chỉ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việc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thêm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hai</a:t>
            </a:r>
            <a:r>
              <a:rPr lang="en-US" sz="3600" dirty="0">
                <a:solidFill>
                  <a:sysClr val="windowText" lastClr="000000"/>
                </a:solidFill>
              </a:rPr>
              <a:t> hay </a:t>
            </a:r>
            <a:r>
              <a:rPr lang="en-US" sz="3600" dirty="0" err="1">
                <a:solidFill>
                  <a:sysClr val="windowText" lastClr="000000"/>
                </a:solidFill>
              </a:rPr>
              <a:t>ba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chữ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</a:rPr>
              <a:t> 0 </a:t>
            </a:r>
            <a:r>
              <a:rPr lang="en-US" sz="3600" dirty="0" err="1">
                <a:solidFill>
                  <a:sysClr val="windowText" lastClr="000000"/>
                </a:solidFill>
              </a:rPr>
              <a:t>vào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bên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phải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đó</a:t>
            </a:r>
            <a:r>
              <a:rPr lang="en-US" sz="3600" dirty="0">
                <a:solidFill>
                  <a:sysClr val="windowText" lastClr="000000"/>
                </a:solidFill>
              </a:rPr>
              <a:t>.</a:t>
            </a:r>
          </a:p>
          <a:p>
            <a:pPr indent="-342900" algn="just">
              <a:lnSpc>
                <a:spcPct val="114000"/>
              </a:lnSpc>
              <a:buAutoNum type="arabicPeriod"/>
            </a:pP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Khi</a:t>
            </a:r>
            <a:r>
              <a:rPr lang="en-US" sz="3600" dirty="0">
                <a:solidFill>
                  <a:sysClr val="windowText" lastClr="000000"/>
                </a:solidFill>
              </a:rPr>
              <a:t> chia </a:t>
            </a:r>
            <a:r>
              <a:rPr lang="en-US" sz="3600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tròn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chục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tròn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trăm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tròn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nghìn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</a:rPr>
              <a:t> 10, 100, 1000… ta </a:t>
            </a:r>
            <a:r>
              <a:rPr lang="en-US" sz="3600" dirty="0" err="1">
                <a:solidFill>
                  <a:sysClr val="windowText" lastClr="000000"/>
                </a:solidFill>
              </a:rPr>
              <a:t>chỉ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việc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bớt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</a:rPr>
              <a:t>hai</a:t>
            </a:r>
            <a:r>
              <a:rPr lang="en-US" sz="3600" dirty="0">
                <a:solidFill>
                  <a:sysClr val="windowText" lastClr="000000"/>
                </a:solidFill>
              </a:rPr>
              <a:t> hay </a:t>
            </a:r>
            <a:r>
              <a:rPr lang="en-US" sz="3600" dirty="0" err="1">
                <a:solidFill>
                  <a:sysClr val="windowText" lastClr="000000"/>
                </a:solidFill>
              </a:rPr>
              <a:t>ba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chữ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</a:rPr>
              <a:t> 0 ở </a:t>
            </a:r>
            <a:r>
              <a:rPr lang="en-US" sz="3600" dirty="0" err="1">
                <a:solidFill>
                  <a:sysClr val="windowText" lastClr="000000"/>
                </a:solidFill>
              </a:rPr>
              <a:t>bên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phải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</a:rPr>
              <a:t>đó</a:t>
            </a:r>
            <a:r>
              <a:rPr lang="en-US" sz="36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1401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9870" y="2363396"/>
            <a:ext cx="59522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hành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422" y="864096"/>
            <a:ext cx="9144000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1: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Tính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nhẩm</a:t>
            </a:r>
            <a:r>
              <a:rPr lang="en-US" sz="4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63552" y="1945609"/>
            <a:ext cx="3168352" cy="3283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18 x 10 = 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18 x 100 =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18 x 1000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7422" y="1945609"/>
            <a:ext cx="3302507" cy="3283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/>
              <a:t>82 x 100 = 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75 x 1000 = </a:t>
            </a:r>
          </a:p>
          <a:p>
            <a:pPr>
              <a:lnSpc>
                <a:spcPct val="150000"/>
              </a:lnSpc>
            </a:pPr>
            <a:r>
              <a:rPr lang="en-US" sz="4800" dirty="0"/>
              <a:t>19 x 10 =</a:t>
            </a:r>
          </a:p>
        </p:txBody>
      </p:sp>
    </p:spTree>
    <p:extLst>
      <p:ext uri="{BB962C8B-B14F-4D97-AF65-F5344CB8AC3E}">
        <p14:creationId xmlns:p14="http://schemas.microsoft.com/office/powerpoint/2010/main" val="15681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3552" y="1196752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18 x 10 = </a:t>
            </a:r>
          </a:p>
          <a:p>
            <a:r>
              <a:rPr lang="en-US" sz="4800" dirty="0"/>
              <a:t>18 x 100 = </a:t>
            </a:r>
          </a:p>
          <a:p>
            <a:r>
              <a:rPr lang="en-US" sz="4800" dirty="0"/>
              <a:t>18 x 1000 =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3552" y="3628443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82 x 100 =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/>
              <a:t>75 x 1000 = </a:t>
            </a:r>
          </a:p>
          <a:p>
            <a:r>
              <a:rPr lang="en-US" sz="4800" dirty="0"/>
              <a:t>19 x 10 =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5520" y="354229"/>
            <a:ext cx="9144000" cy="5670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1: </a:t>
            </a:r>
            <a:r>
              <a:rPr lang="en-US" sz="4400" dirty="0" err="1">
                <a:solidFill>
                  <a:sysClr val="windowText" lastClr="000000"/>
                </a:solidFill>
              </a:rPr>
              <a:t>Tính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nhẩm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1824" y="1196753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180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9150" y="1935416"/>
            <a:ext cx="15696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1 800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7282" y="2674080"/>
            <a:ext cx="1877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18 000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4839497" y="3573016"/>
            <a:ext cx="1723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8 200 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5157282" y="4367107"/>
            <a:ext cx="1877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75 000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3274" y="5105771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1804286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8" y="1920189"/>
            <a:ext cx="3340979" cy="301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9000 : 10 =</a:t>
            </a:r>
          </a:p>
          <a:p>
            <a:pPr>
              <a:lnSpc>
                <a:spcPct val="150000"/>
              </a:lnSpc>
            </a:pPr>
            <a:r>
              <a:rPr lang="en-US" sz="4400" dirty="0"/>
              <a:t>9000 : 100 = </a:t>
            </a:r>
          </a:p>
          <a:p>
            <a:pPr>
              <a:lnSpc>
                <a:spcPct val="150000"/>
              </a:lnSpc>
            </a:pPr>
            <a:r>
              <a:rPr lang="en-US" sz="4400" dirty="0"/>
              <a:t>9000 : 1000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0421" y="1920189"/>
            <a:ext cx="3482043" cy="301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6800 :100 =</a:t>
            </a:r>
          </a:p>
          <a:p>
            <a:pPr>
              <a:lnSpc>
                <a:spcPct val="150000"/>
              </a:lnSpc>
            </a:pPr>
            <a:r>
              <a:rPr lang="en-US" sz="4400" dirty="0"/>
              <a:t>420 : 10 =</a:t>
            </a:r>
          </a:p>
          <a:p>
            <a:pPr>
              <a:lnSpc>
                <a:spcPct val="150000"/>
              </a:lnSpc>
            </a:pPr>
            <a:r>
              <a:rPr lang="en-US" sz="4400" dirty="0"/>
              <a:t>2000 : 1000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2883" y="548680"/>
            <a:ext cx="7990303" cy="6926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1: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Tính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nhẩm</a:t>
            </a:r>
            <a:r>
              <a:rPr lang="en-US" sz="4400" dirty="0">
                <a:solidFill>
                  <a:sysClr val="windowText" lastClr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607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560" y="1412776"/>
            <a:ext cx="63367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9000 : 10 = </a:t>
            </a:r>
            <a:r>
              <a:rPr lang="en-US" sz="4400" dirty="0">
                <a:solidFill>
                  <a:srgbClr val="FF0000"/>
                </a:solidFill>
              </a:rPr>
              <a:t>900</a:t>
            </a:r>
          </a:p>
          <a:p>
            <a:r>
              <a:rPr lang="en-US" sz="4400" dirty="0"/>
              <a:t>9000 : 100 = </a:t>
            </a:r>
            <a:r>
              <a:rPr lang="en-US" sz="4400" dirty="0">
                <a:solidFill>
                  <a:srgbClr val="FF0000"/>
                </a:solidFill>
              </a:rPr>
              <a:t>90</a:t>
            </a:r>
          </a:p>
          <a:p>
            <a:r>
              <a:rPr lang="en-US" sz="4400" dirty="0"/>
              <a:t>9000 : 1000 = </a:t>
            </a:r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0" y="3789040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6800 :100 = </a:t>
            </a:r>
            <a:r>
              <a:rPr lang="en-US" sz="4400" dirty="0">
                <a:solidFill>
                  <a:srgbClr val="FF0000"/>
                </a:solidFill>
              </a:rPr>
              <a:t>68</a:t>
            </a:r>
          </a:p>
          <a:p>
            <a:r>
              <a:rPr lang="en-US" sz="4400" dirty="0"/>
              <a:t>420 : 10 = </a:t>
            </a:r>
            <a:r>
              <a:rPr lang="en-US" sz="4400" dirty="0">
                <a:solidFill>
                  <a:srgbClr val="FF0000"/>
                </a:solidFill>
              </a:rPr>
              <a:t>42</a:t>
            </a:r>
          </a:p>
          <a:p>
            <a:r>
              <a:rPr lang="en-US" sz="4400" dirty="0"/>
              <a:t>2000 : 1000 = </a:t>
            </a:r>
            <a:r>
              <a:rPr lang="en-US" sz="4400" dirty="0">
                <a:solidFill>
                  <a:srgbClr val="FF0000"/>
                </a:solidFill>
              </a:rPr>
              <a:t>2</a:t>
            </a:r>
            <a:r>
              <a:rPr lang="en-US" sz="4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528" y="324614"/>
            <a:ext cx="9144000" cy="6206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1: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Tính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nhẩm</a:t>
            </a:r>
            <a:r>
              <a:rPr lang="en-US" sz="4400" dirty="0">
                <a:solidFill>
                  <a:sysClr val="windowText" lastClr="0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084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17" y="447773"/>
            <a:ext cx="9144000" cy="6433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2: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Điền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số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thích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hợp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vào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chỗ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chấm</a:t>
            </a:r>
            <a:r>
              <a:rPr lang="en-US" sz="4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30194" y="1412777"/>
            <a:ext cx="3449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300 kg = … </a:t>
            </a:r>
            <a:r>
              <a:rPr lang="en-US" sz="4400" dirty="0" err="1"/>
              <a:t>tạ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991544" y="2132857"/>
            <a:ext cx="2488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Cách</a:t>
            </a:r>
            <a:r>
              <a:rPr lang="en-US" sz="4400" dirty="0"/>
              <a:t> </a:t>
            </a:r>
            <a:r>
              <a:rPr lang="en-US" sz="4400" dirty="0" err="1"/>
              <a:t>làm</a:t>
            </a:r>
            <a:r>
              <a:rPr lang="en-US" sz="44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7282" y="2852937"/>
            <a:ext cx="3308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100 kg  = 1 </a:t>
            </a:r>
            <a:r>
              <a:rPr lang="en-US" sz="4400" dirty="0" err="1"/>
              <a:t>tạ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991544" y="2852937"/>
            <a:ext cx="1570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Ta </a:t>
            </a:r>
            <a:r>
              <a:rPr lang="en-US" sz="4400" dirty="0" err="1"/>
              <a:t>có</a:t>
            </a:r>
            <a:r>
              <a:rPr lang="en-US" sz="4400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1545" y="3622378"/>
            <a:ext cx="1720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Nhẩm</a:t>
            </a:r>
            <a:r>
              <a:rPr lang="en-US" sz="4400" dirty="0"/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7282" y="3645025"/>
            <a:ext cx="31999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300 : 100 =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7706" y="4437113"/>
            <a:ext cx="1422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Vậy</a:t>
            </a:r>
            <a:r>
              <a:rPr lang="en-US" sz="4400" dirty="0"/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90234" y="4437113"/>
            <a:ext cx="3167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300 kg = 3 </a:t>
            </a:r>
            <a:r>
              <a:rPr lang="en-US" sz="4400" dirty="0" err="1"/>
              <a:t>tạ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44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2C290F8-F2A9-EF4C-B9A9-D81CDEAE732A}"/>
              </a:ext>
            </a:extLst>
          </p:cNvPr>
          <p:cNvSpPr txBox="1"/>
          <p:nvPr/>
        </p:nvSpPr>
        <p:spPr>
          <a:xfrm>
            <a:off x="2639616" y="1628800"/>
            <a:ext cx="756084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/>
              <a:t>Điền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thích</a:t>
            </a:r>
            <a:r>
              <a:rPr lang="en-US" sz="3600" b="1" dirty="0"/>
              <a:t> </a:t>
            </a:r>
            <a:r>
              <a:rPr lang="en-US" sz="3600" b="1" dirty="0" err="1"/>
              <a:t>hợp</a:t>
            </a:r>
            <a:r>
              <a:rPr lang="en-US" sz="3600" b="1" dirty="0"/>
              <a:t> </a:t>
            </a:r>
            <a:r>
              <a:rPr lang="en-US" sz="3600" b="1" dirty="0" err="1"/>
              <a:t>vào</a:t>
            </a:r>
            <a:r>
              <a:rPr lang="en-US" sz="3600" b="1" dirty="0"/>
              <a:t> </a:t>
            </a:r>
            <a:r>
              <a:rPr lang="en-US" sz="3600" b="1" dirty="0" err="1"/>
              <a:t>chỗ</a:t>
            </a:r>
            <a:r>
              <a:rPr lang="en-US" sz="3600" b="1" dirty="0"/>
              <a:t> </a:t>
            </a:r>
            <a:r>
              <a:rPr lang="en-US" sz="3600" b="1" dirty="0" err="1"/>
              <a:t>chấm</a:t>
            </a:r>
            <a:r>
              <a:rPr lang="en-US" sz="36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a. 4 x 6 = ..... x 4</a:t>
            </a:r>
          </a:p>
          <a:p>
            <a:pPr>
              <a:lnSpc>
                <a:spcPct val="150000"/>
              </a:lnSpc>
            </a:pPr>
            <a:r>
              <a:rPr lang="en-US" sz="3600" b="1" dirty="0"/>
              <a:t>b. 625 x 1790 = 1790 x .............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D4C8BD-ABD4-164E-8692-2FF54298CE7D}"/>
              </a:ext>
            </a:extLst>
          </p:cNvPr>
          <p:cNvSpPr txBox="1"/>
          <p:nvPr/>
        </p:nvSpPr>
        <p:spPr>
          <a:xfrm>
            <a:off x="4655840" y="26386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33DC1A-A349-4749-91A6-914699C94EBE}"/>
              </a:ext>
            </a:extLst>
          </p:cNvPr>
          <p:cNvSpPr txBox="1"/>
          <p:nvPr/>
        </p:nvSpPr>
        <p:spPr>
          <a:xfrm>
            <a:off x="7464152" y="34290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625</a:t>
            </a:r>
          </a:p>
        </p:txBody>
      </p:sp>
    </p:spTree>
    <p:extLst>
      <p:ext uri="{BB962C8B-B14F-4D97-AF65-F5344CB8AC3E}">
        <p14:creationId xmlns:p14="http://schemas.microsoft.com/office/powerpoint/2010/main" val="201108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476672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2: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Điền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số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thích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hợp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vào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chỗ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chấm</a:t>
            </a:r>
            <a:r>
              <a:rPr lang="en-US" sz="4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720" y="1340768"/>
            <a:ext cx="4807726" cy="408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/>
              <a:t>70 kg = … </a:t>
            </a:r>
            <a:r>
              <a:rPr lang="en-US" sz="6000" dirty="0" err="1"/>
              <a:t>yến</a:t>
            </a:r>
            <a:endParaRPr lang="en-US" sz="6000" dirty="0"/>
          </a:p>
          <a:p>
            <a:pPr>
              <a:lnSpc>
                <a:spcPct val="150000"/>
              </a:lnSpc>
            </a:pPr>
            <a:r>
              <a:rPr lang="en-US" sz="6000" dirty="0"/>
              <a:t>800 kg = … </a:t>
            </a:r>
            <a:r>
              <a:rPr lang="en-US" sz="6000" dirty="0" err="1"/>
              <a:t>tạ</a:t>
            </a:r>
            <a:endParaRPr lang="en-US" sz="6000" dirty="0"/>
          </a:p>
          <a:p>
            <a:pPr>
              <a:lnSpc>
                <a:spcPct val="150000"/>
              </a:lnSpc>
            </a:pPr>
            <a:r>
              <a:rPr lang="en-US" sz="6000" dirty="0"/>
              <a:t>300 </a:t>
            </a:r>
            <a:r>
              <a:rPr lang="en-US" sz="6000" dirty="0" err="1"/>
              <a:t>tạ</a:t>
            </a:r>
            <a:r>
              <a:rPr lang="en-US" sz="6000" dirty="0"/>
              <a:t> =… </a:t>
            </a:r>
            <a:r>
              <a:rPr lang="en-US" sz="6000" dirty="0" err="1"/>
              <a:t>tấn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223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404664"/>
            <a:ext cx="9144000" cy="6926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err="1">
                <a:solidFill>
                  <a:sysClr val="windowText" lastClr="000000"/>
                </a:solidFill>
              </a:rPr>
              <a:t>Bài</a:t>
            </a:r>
            <a:r>
              <a:rPr lang="en-US" sz="4400" u="sng" dirty="0">
                <a:solidFill>
                  <a:sysClr val="windowText" lastClr="000000"/>
                </a:solidFill>
              </a:rPr>
              <a:t> 2: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Điền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số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thích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hợp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vào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chỗ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chấm</a:t>
            </a:r>
            <a:r>
              <a:rPr lang="en-US" sz="4400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720" y="1556792"/>
            <a:ext cx="4806124" cy="4081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dirty="0"/>
              <a:t>70 kg = </a:t>
            </a:r>
            <a:r>
              <a:rPr lang="en-US" sz="6000" dirty="0">
                <a:solidFill>
                  <a:srgbClr val="FF0000"/>
                </a:solidFill>
              </a:rPr>
              <a:t>7</a:t>
            </a:r>
            <a:r>
              <a:rPr lang="en-US" sz="6000" dirty="0"/>
              <a:t> </a:t>
            </a:r>
            <a:r>
              <a:rPr lang="en-US" sz="6000" dirty="0" err="1"/>
              <a:t>yến</a:t>
            </a:r>
            <a:endParaRPr lang="en-US" sz="6000" dirty="0"/>
          </a:p>
          <a:p>
            <a:pPr>
              <a:lnSpc>
                <a:spcPct val="150000"/>
              </a:lnSpc>
            </a:pPr>
            <a:r>
              <a:rPr lang="en-US" sz="6000" dirty="0"/>
              <a:t>800 kg = </a:t>
            </a:r>
            <a:r>
              <a:rPr lang="en-US" sz="6000" dirty="0">
                <a:solidFill>
                  <a:srgbClr val="FF0000"/>
                </a:solidFill>
              </a:rPr>
              <a:t>8</a:t>
            </a:r>
            <a:r>
              <a:rPr lang="en-US" sz="6000" dirty="0"/>
              <a:t> </a:t>
            </a:r>
            <a:r>
              <a:rPr lang="en-US" sz="6000" dirty="0" err="1"/>
              <a:t>tạ</a:t>
            </a:r>
            <a:endParaRPr lang="en-US" sz="6000" dirty="0"/>
          </a:p>
          <a:p>
            <a:pPr>
              <a:lnSpc>
                <a:spcPct val="150000"/>
              </a:lnSpc>
            </a:pPr>
            <a:r>
              <a:rPr lang="en-US" sz="6000" dirty="0"/>
              <a:t>300 </a:t>
            </a:r>
            <a:r>
              <a:rPr lang="en-US" sz="6000" dirty="0" err="1"/>
              <a:t>tạ</a:t>
            </a:r>
            <a:r>
              <a:rPr lang="en-US" sz="6000" dirty="0"/>
              <a:t> = </a:t>
            </a:r>
            <a:r>
              <a:rPr lang="en-US" sz="6000" dirty="0">
                <a:solidFill>
                  <a:srgbClr val="FF0000"/>
                </a:solidFill>
              </a:rPr>
              <a:t>30</a:t>
            </a:r>
            <a:r>
              <a:rPr lang="en-US" sz="6000" dirty="0"/>
              <a:t> </a:t>
            </a:r>
            <a:r>
              <a:rPr lang="en-US" sz="6000" dirty="0" err="1"/>
              <a:t>tấn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96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1600" y="2204864"/>
            <a:ext cx="4528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Củng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cố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8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83622" y="633462"/>
            <a:ext cx="7824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Đưa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Thỏ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1424" y="1772816"/>
            <a:ext cx="10297144" cy="39604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ysClr val="windowText" lastClr="000000"/>
                </a:solidFill>
              </a:rPr>
              <a:t>Bạn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Thỏ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đi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chơi</a:t>
            </a:r>
            <a:r>
              <a:rPr lang="en-US" sz="4400" dirty="0">
                <a:solidFill>
                  <a:sysClr val="windowText" lastClr="000000"/>
                </a:solidFill>
              </a:rPr>
              <a:t>, do ham </a:t>
            </a:r>
            <a:r>
              <a:rPr lang="en-US" sz="4400" dirty="0" err="1">
                <a:solidFill>
                  <a:sysClr val="windowText" lastClr="000000"/>
                </a:solidFill>
              </a:rPr>
              <a:t>chơi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nên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lạc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đường</a:t>
            </a:r>
            <a:r>
              <a:rPr lang="en-US" sz="4400" dirty="0">
                <a:solidFill>
                  <a:sysClr val="windowText" lastClr="000000"/>
                </a:solidFill>
              </a:rPr>
              <a:t>. </a:t>
            </a:r>
            <a:r>
              <a:rPr lang="en-US" sz="4400" dirty="0" err="1">
                <a:solidFill>
                  <a:sysClr val="windowText" lastClr="000000"/>
                </a:solidFill>
              </a:rPr>
              <a:t>Thỏ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rất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nhớ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mẹ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và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Thỏ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muốn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về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nhà</a:t>
            </a:r>
            <a:r>
              <a:rPr lang="en-US" sz="4400" dirty="0">
                <a:solidFill>
                  <a:sysClr val="windowText" lastClr="000000"/>
                </a:solidFill>
              </a:rPr>
              <a:t>. </a:t>
            </a:r>
            <a:r>
              <a:rPr lang="en-US" sz="4400" dirty="0" err="1">
                <a:solidFill>
                  <a:sysClr val="windowText" lastClr="000000"/>
                </a:solidFill>
              </a:rPr>
              <a:t>Em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hãy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giúp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Thỏ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về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nhà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bằng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cách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phá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bỏ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các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chướng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ngại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vật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trên</a:t>
            </a:r>
            <a:r>
              <a:rPr lang="en-US" sz="4400" dirty="0">
                <a:solidFill>
                  <a:sysClr val="windowText" lastClr="000000"/>
                </a:solidFill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</a:rPr>
              <a:t>đường</a:t>
            </a:r>
            <a:r>
              <a:rPr lang="en-US" sz="4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3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8081"/>
          <a:stretch/>
        </p:blipFill>
        <p:spPr>
          <a:xfrm>
            <a:off x="407368" y="0"/>
            <a:ext cx="1130525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412777"/>
            <a:ext cx="1368152" cy="1753971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00" y="973952"/>
            <a:ext cx="1755298" cy="877649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166500"/>
            <a:ext cx="1208720" cy="1208720"/>
          </a:xfrm>
          <a:prstGeom prst="rect">
            <a:avLst/>
          </a:prstGeom>
        </p:spPr>
      </p:pic>
      <p:pic>
        <p:nvPicPr>
          <p:cNvPr id="12" name="Picture 1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514" b="98222" l="4070" r="100000">
                        <a14:foregroundMark x1="26395" y1="25171" x2="26395" y2="25171"/>
                        <a14:foregroundMark x1="30930" y1="43912" x2="30930" y2="43912"/>
                        <a14:foregroundMark x1="30930" y1="43912" x2="30930" y2="43912"/>
                        <a14:foregroundMark x1="24884" y1="40356" x2="24884" y2="40356"/>
                        <a14:foregroundMark x1="22093" y1="38851" x2="22093" y2="38851"/>
                        <a14:foregroundMark x1="20349" y1="45691" x2="20349" y2="45691"/>
                        <a14:foregroundMark x1="34186" y1="47743" x2="34186" y2="47743"/>
                        <a14:foregroundMark x1="35233" y1="42134" x2="35233" y2="42134"/>
                        <a14:foregroundMark x1="68256" y1="23940" x2="68256" y2="23940"/>
                        <a14:foregroundMark x1="66977" y1="43365" x2="66977" y2="43365"/>
                        <a14:foregroundMark x1="78372" y1="49795" x2="78372" y2="49795"/>
                        <a14:foregroundMark x1="76628" y1="47743" x2="76628" y2="47743"/>
                        <a14:foregroundMark x1="73605" y1="44186" x2="73605" y2="44186"/>
                        <a14:foregroundMark x1="65465" y1="48290" x2="65465" y2="48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57" y="2969949"/>
            <a:ext cx="1080119" cy="918101"/>
          </a:xfrm>
          <a:prstGeom prst="rect">
            <a:avLst/>
          </a:prstGeom>
        </p:spPr>
      </p:pic>
      <p:pic>
        <p:nvPicPr>
          <p:cNvPr id="13" name="Picture 1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9" y="1112421"/>
            <a:ext cx="1471676" cy="1177341"/>
          </a:xfrm>
          <a:prstGeom prst="rect">
            <a:avLst/>
          </a:prstGeom>
        </p:spPr>
      </p:pic>
      <p:pic>
        <p:nvPicPr>
          <p:cNvPr id="14" name="Picture 1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083" y="4459840"/>
            <a:ext cx="1186749" cy="1186749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>
          <a:xfrm>
            <a:off x="7968208" y="507801"/>
            <a:ext cx="2339752" cy="121627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</a:rPr>
              <a:t>Cảm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ơn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các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bạn</a:t>
            </a:r>
            <a:r>
              <a:rPr lang="en-US" sz="2800" dirty="0">
                <a:solidFill>
                  <a:sysClr val="windowText" lastClr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3898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4.44444E-6 C 0.03194 -0.00185 0.04635 -0.0037 0.07881 -0.00208 C 0.09999 0.00509 0.12048 0.01667 0.14235 0.02014 C 0.15694 0.02685 0.17187 0.03195 0.18645 0.03843 C 0.19235 0.04097 0.19843 0.04375 0.20451 0.04653 C 0.20607 0.04722 0.20885 0.04861 0.20885 0.04861 C 0.21371 0.0544 0.22031 0.05787 0.22569 0.06273 C 0.22881 0.06574 0.23194 0.07107 0.23489 0.07477 C 0.23854 0.08912 0.23437 0.10718 0.2243 0.11528 C 0.2151 0.12269 0.22274 0.1132 0.21805 0.11921 " pathEditMode="relative" ptsTypes="fffffffffA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1662 C 0.14218 0.1706 0.13993 0.17338 0.13541 0.17546 C 0.12899 0.18472 0.13802 0.17291 0.12986 0.18032 C 0.12291 0.18657 0.13333 0.18148 0.1243 0.18518 C 0.12066 0.19074 0.12361 0.18726 0.11753 0.19004 C 0.1151 0.19074 0.11093 0.19328 0.11093 0.19351 C 0.10347 0.20347 0.09184 0.20347 0.08246 0.20764 C 0.07309 0.21226 0.06371 0.21481 0.05364 0.21759 C 0.05225 0.21782 0.04149 0.22338 0.03993 0.22384 C 0.03298 0.22731 0.02569 0.23009 0.01857 0.23379 C 0.01441 0.24004 0.00468 0.24166 -0.00157 0.24514 C -0.00486 0.2493 -0.00851 0.25439 -0.01285 0.25601 C -0.01476 0.26481 -0.0217 0.2706 -0.02622 0.27731 C -0.02778 0.28379 -0.02934 0.29004 -0.03073 0.29652 C -0.03021 0.31296 -0.03351 0.34282 -0.0217 0.35486 C -0.01945 0.36389 -0.0217 0.3581 -0.01389 0.36921 C -0.00868 0.37708 -0.00452 0.38426 0.00278 0.38703 C 0.00903 0.39282 0.01718 0.39467 0.0243 0.39722 C 0.0467 0.39629 0.06927 0.39629 0.09166 0.39537 C 0.09705 0.3949 0.10451 0.39259 0.10972 0.39027 C 0.11319 0.38912 0.11962 0.38541 0.11962 0.38564 C 0.12048 0.38426 0.12118 0.3831 0.12187 0.38217 C 0.12517 0.37939 0.12656 0.38194 0.1243 0.37916 " pathEditMode="relative" rAng="0" ptsTypes="ffffffffffffffffffffffA">
                                      <p:cBhvr>
                                        <p:cTn id="10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115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68 0.36365 C 0.21718 0.3625 0.23125 0.3662 0.25625 0.35764 C 0.26215 0.35301 0.2651 0.35046 0.26597 0.34398 C 0.26597 0.33726 0.26597 0.33055 0.26545 0.3243 C 0.2618 0.30949 0.23559 0.30949 0.22482 0.30833 C 0.20729 0.30301 0.2158 0.30486 0.19774 0.30254 C 0.18281 0.29745 0.16528 0.29629 0.14896 0.29259 C 0.13298 0.28865 0.11805 0.28449 0.10139 0.28264 C 0.09045 0.27963 0.08003 0.27708 0.06909 0.27476 C 0.06666 0.27361 0.06493 0.27199 0.06267 0.27083 C 0.06059 0.2699 0.0585 0.2699 0.05659 0.26875 C 0.04982 0.26527 0.04653 0.26134 0.03906 0.25902 C 0.03663 0.25764 0.03472 0.25601 0.03264 0.25486 C 0.03055 0.25393 0.0283 0.25416 0.02621 0.25301 C 0.01024 0.24421 0.03437 0.25301 0.01545 0.24699 C 0.01389 0.2449 0.01215 0.24305 0.01128 0.2412 C 0.00937 0.23726 0.00677 0.22939 0.00677 0.22963 C 0.00764 0.21342 0.00677 0.19745 0.00885 0.18171 C 0.01024 0.17384 0.0276 0.17291 0.03264 0.17199 C 0.04427 0.1699 0.06371 0.1662 0.07343 0.16018 C 0.08854 0.15092 0.08142 0.15347 0.09288 0.15023 C 0.10468 0.13958 0.08889 0.15254 0.10382 0.14444 C 0.1085 0.14166 0.11198 0.13588 0.11632 0.1324 C 0.12396 0.12708 0.1335 0.12523 0.14184 0.12268 C 0.15104 0.11435 0.17448 0.11064 0.18784 0.10694 C 0.18993 0.10555 0.19184 0.10393 0.19427 0.10277 C 0.19618 0.10185 0.19774 0.10208 0.20087 0.10092 C 0.21701 0.09213 0.18784 0.10115 0.21371 0.0949 C 0.22014 0.09328 0.23298 0.08889 0.23298 0.08912 C 0.24166 0.08148 0.23264 0.08842 0.24375 0.0831 C 0.24965 0.08032 0.25625 0.07523 0.26111 0.07129 C 0.26962 0.06504 0.27448 0.05694 0.28489 0.05347 C 0.28958 0.04051 0.28316 0.05347 0.29357 0.0456 C 0.29531 0.04398 0.29531 0.04143 0.29653 0.03958 C 0.30156 0.03564 0.30573 0.03148 0.31076 0.02777 C 0.31909 0.0037 0.3151 0.00879 0.31267 -0.03357 C 0.31163 -0.05139 0.29357 -0.0794 0.27396 -0.08496 C 0.26423 -0.0875 0.25399 -0.09121 0.24375 -0.09283 C 0.22673 -0.09561 0.23264 -0.09121 0.22673 -0.0963 " pathEditMode="relative" rAng="0" ptsTypes="ffffffffffffffffffffffffffffffffffffffA">
                                      <p:cBhvr>
                                        <p:cTn id="1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2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73 -0.0963 C 0.21736 -0.1007 0.20625 -0.10417 0.19653 -0.10649 C 0.18993 -0.10811 0.17673 -0.11042 0.17673 -0.11019 C 0.15798 -0.11899 0.1684 -0.11505 0.12534 -0.11042 C 0.12222 -0.11019 0.11614 -0.10649 0.11614 -0.10625 C 0.10937 -0.09676 0.11753 -0.10718 0.10868 -0.10024 C 0.10746 -0.09931 0.10677 -0.09723 0.10555 -0.0963 C 0.10278 -0.09445 0.09653 -0.09213 0.09653 -0.0919 C 0.09201 -0.08311 0.08715 -0.07338 0.08125 -0.06598 C 0.07482 -0.02871 0.08194 0.00625 0.10555 0.02685 C 0.10659 0.02893 0.10729 0.03148 0.10868 0.0331 C 0.10989 0.03449 0.1118 0.03402 0.11319 0.03495 C 0.11944 0.03958 0.12343 0.04629 0.12986 0.04907 C 0.1335 0.05439 0.1368 0.05509 0.14201 0.05717 C 0.17014 0.09675 0.22378 0.06203 0.26458 0.06134 C 0.27847 0.05671 0.29201 0.05138 0.30555 0.04513 C 0.3092 0.0405 0.31857 0.03518 0.32378 0.0331 C 0.32778 0.02754 0.3309 0.02615 0.33593 0.02291 C 0.35139 0.01273 0.33142 0.02476 0.3434 0.01481 C 0.34427 0.01412 0.35173 0.01134 0.3526 0.01087 C 0.35798 0.00324 0.36649 0.00208 0.37378 -0.00139 C 0.37691 -0.00278 0.37968 -0.00602 0.38281 -0.00741 C 0.38819 -0.01436 0.38455 -0.01065 0.39496 -0.01551 C 0.39843 -0.01713 0.40052 -0.02223 0.40399 -0.02362 C 0.40555 -0.02431 0.40712 -0.02477 0.40868 -0.02547 C 0.41267 -0.03102 0.41684 -0.03125 0.42222 -0.03357 C 0.42725 -0.04028 0.43281 -0.03982 0.43889 -0.04375 C 0.44253 -0.04653 0.46597 -0.06112 0.47066 -0.06204 C 0.48784 -0.06505 0.47778 -0.06343 0.50104 -0.06598 C 0.52274 -0.06528 0.54444 -0.06575 0.56614 -0.06389 C 0.58073 -0.06274 0.58854 -0.04746 0.60104 -0.04167 C 0.60399 -0.03473 0.6059 -0.03241 0.61128 -0.02963 C 0.61354 -0.02686 0.61614 -0.02477 0.61771 -0.02153 C 0.62465 -0.00672 0.61371 -0.02338 0.62187 -0.01135 C 0.62569 0.00324 0.62465 -0.00348 0.62673 0.00879 C 0.62587 0.01481 0.62587 0.02083 0.62534 0.02685 C 0.62326 0.04143 0.61788 0.04259 0.61007 0.05115 C 0.60503 0.05671 0.60295 0.06273 0.59618 0.06527 C 0.58819 0.07638 0.5993 0.06296 0.58871 0.07129 C 0.58767 0.07222 0.58715 0.07453 0.58559 0.07546 C 0.58298 0.07731 0.57986 0.078 0.57673 0.07939 C 0.57378 0.08078 0.57048 0.08217 0.56736 0.08356 C 0.56614 0.08425 0.56319 0.08564 0.56319 0.08587 C 0.55937 0.0905 0.5559 0.09143 0.55104 0.09351 C 0.54635 0.09768 0.54271 0.09953 0.53732 0.10162 C 0.53368 0.10671 0.53038 0.10763 0.52534 0.10972 C 0.52118 0.11527 0.51736 0.11574 0.51163 0.11782 C 0.50798 0.12314 0.50451 0.12361 0.49948 0.12592 C 0.4901 0.13865 0.49323 0.16666 0.5026 0.17847 C 0.50312 0.18055 0.50347 0.1824 0.50399 0.18449 C 0.50468 0.18865 0.50503 0.19328 0.50712 0.19675 C 0.51354 0.20925 0.51319 0.21365 0.51319 0.20671 " pathEditMode="relative" rAng="0" ptsTypes="fffffffffffffffffffffffffffffffffffffffffffffffffff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14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19 0.20671 C 0.52343 0.20509 0.53315 0.20254 0.5434 0.20069 C 0.5559 0.1949 0.56875 0.18958 0.58142 0.18448 C 0.58663 0.17708 0.59062 0.17569 0.59809 0.17222 C 0.6026 0.17013 0.60729 0.16504 0.61163 0.16226 C 0.61684 0.15879 0.62291 0.15833 0.62829 0.15624 C 0.63975 0.15161 0.64895 0.14305 0.66006 0.13796 C 0.66111 0.13657 0.66197 0.13495 0.66319 0.13402 C 0.66597 0.13217 0.67222 0.12985 0.67222 0.12985 C 0.68125 0.11851 0.66875 0.1331 0.67986 0.12384 C 0.68923 0.11597 0.67552 0.12268 0.68732 0.11782 C 0.6927 0.11064 0.69826 0.10069 0.70555 0.09745 C 0.70798 0.08796 0.70972 0.09212 0.71475 0.08541 C 0.71684 0.07685 0.72013 0.06967 0.72222 0.0611 C 0.72118 0.03101 0.72222 0.02222 0.71614 -0.0014 C 0.71545 -0.00394 0.71597 -0.00741 0.71475 -0.0095 C 0.71371 -0.01112 0.71145 -0.01042 0.71006 -0.01158 C 0.70694 -0.0139 0.70399 -0.0169 0.70104 -0.01968 C 0.69704 -0.02315 0.69131 -0.02223 0.68732 -0.0257 C 0.68281 -0.02964 0.68038 -0.03357 0.67534 -0.03589 C 0.66857 -0.04445 0.6625 -0.04839 0.65399 -0.05186 C 0.65 -0.05741 0.65225 -0.05556 0.64652 -0.05811 C 0.6434 -0.0595 0.63732 -0.06204 0.63732 -0.06204 C 0.6217 -0.06135 0.60607 -0.06112 0.59045 -0.05996 C 0.58211 -0.05927 0.56475 -0.0419 0.55555 -0.03774 C 0.55399 -0.03565 0.55277 -0.03334 0.55104 -0.03172 C 0.54965 -0.03056 0.54756 -0.03102 0.54652 -0.02964 C 0.53836 -0.01876 0.55243 -0.02709 0.54045 -0.02153 C 0.53229 -0.01135 0.52586 -0.00788 0.51614 -0.0014 C 0.51458 -0.00024 0.51319 0.00161 0.51163 0.00254 C 0.50868 0.00439 0.5026 0.00671 0.5026 0.00671 C 0.49687 0.01411 0.48854 0.01828 0.48142 0.02291 C 0.46267 0.03518 0.44097 0.04421 0.42065 0.05115 C 0.3927 0.04999 0.3835 0.05347 0.36319 0.04513 C 0.35625 0.03587 0.3644 0.0456 0.35555 0.03888 C 0.34895 0.03402 0.34114 0.02615 0.33593 0.01874 C 0.3342 0.01203 0.33211 0.00948 0.32829 0.00462 C 0.32656 -0.00209 0.32447 -0.00464 0.32065 -0.0095 C 0.31788 -0.0213 0.31736 -0.03357 0.31614 -0.04584 C 0.31666 -0.05394 0.31684 -0.06204 0.3177 -0.07015 C 0.31822 -0.0757 0.32222 -0.07755 0.32222 -0.08218 " pathEditMode="relative" ptsTypes="ffffffffffffffffffffffffffffffffffffffffA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22 -0.12176 C 0.33107 -0.13889 0.34896 -0.13959 0.36319 -0.1419 C 0.37066 -0.14306 0.37708 -0.14676 0.38437 -0.14792 C 0.40451 -0.15139 0.41753 -0.15093 0.44045 -0.15209 C 0.45486 -0.1588 0.47656 -0.15973 0.49201 -0.16204 C 0.51041 -0.16482 0.52899 -0.17223 0.54653 -0.18033 C 0.55555 -0.19167 0.54305 -0.17709 0.55416 -0.18635 C 0.5585 -0.19005 0.5625 -0.19769 0.56632 -0.20255 C 0.56944 -0.21621 0.56562 -0.19954 0.57083 -0.22084 C 0.57135 -0.22292 0.5717 -0.22477 0.57222 -0.22686 C 0.57274 -0.22894 0.57378 -0.23287 0.57378 -0.23264 " pathEditMode="relative" rAng="0" ptsTypes="ffffffffffA">
                                      <p:cBhvr>
                                        <p:cTn id="26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3632" y="2654354"/>
            <a:ext cx="6264696" cy="19649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</a:rPr>
              <a:t>67 x 100 = ?</a:t>
            </a:r>
            <a:endParaRPr lang="en-US" sz="6000" dirty="0"/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1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464152" y="5733256"/>
            <a:ext cx="1836204" cy="7920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961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67608" y="2708920"/>
            <a:ext cx="6725763" cy="230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</a:rPr>
              <a:t>6700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1</a:t>
            </a:r>
          </a:p>
        </p:txBody>
      </p:sp>
      <p:sp>
        <p:nvSpPr>
          <p:cNvPr id="9" name="Sun 8">
            <a:hlinkClick r:id="rId2" action="ppaction://hlinksldjump"/>
          </p:cNvPr>
          <p:cNvSpPr/>
          <p:nvPr/>
        </p:nvSpPr>
        <p:spPr>
          <a:xfrm>
            <a:off x="9048328" y="5749699"/>
            <a:ext cx="1116124" cy="9087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3492" y="2276872"/>
            <a:ext cx="9145015" cy="2829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solidFill>
                  <a:sysClr val="windowText" lastClr="000000"/>
                </a:solidFill>
              </a:rPr>
              <a:t>Muốn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nhân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một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số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với</a:t>
            </a:r>
            <a:r>
              <a:rPr lang="en-US" sz="6000" dirty="0">
                <a:solidFill>
                  <a:sysClr val="windowText" lastClr="000000"/>
                </a:solidFill>
              </a:rPr>
              <a:t> 10, 100, 1000 ta </a:t>
            </a:r>
            <a:r>
              <a:rPr lang="en-US" sz="6000" dirty="0" err="1">
                <a:solidFill>
                  <a:sysClr val="windowText" lastClr="000000"/>
                </a:solidFill>
              </a:rPr>
              <a:t>làm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thế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nào</a:t>
            </a:r>
            <a:r>
              <a:rPr lang="en-US" sz="6000" dirty="0">
                <a:solidFill>
                  <a:sysClr val="windowText" lastClr="000000"/>
                </a:solidFill>
              </a:rPr>
              <a:t> 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2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464152" y="5733256"/>
            <a:ext cx="1836204" cy="7920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5960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4613" y="1577574"/>
            <a:ext cx="6264696" cy="3960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</a:rPr>
              <a:t>Muốn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nhân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một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số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với</a:t>
            </a:r>
            <a:r>
              <a:rPr lang="en-US" sz="4800" dirty="0">
                <a:solidFill>
                  <a:sysClr val="windowText" lastClr="000000"/>
                </a:solidFill>
              </a:rPr>
              <a:t> 10, 100, 1000 ta </a:t>
            </a:r>
            <a:r>
              <a:rPr lang="en-US" sz="4800" dirty="0" err="1">
                <a:solidFill>
                  <a:sysClr val="windowText" lastClr="000000"/>
                </a:solidFill>
              </a:rPr>
              <a:t>chỉ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cần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thêm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một</a:t>
            </a:r>
            <a:r>
              <a:rPr lang="en-US" sz="4800" dirty="0">
                <a:solidFill>
                  <a:sysClr val="windowText" lastClr="000000"/>
                </a:solidFill>
              </a:rPr>
              <a:t>, </a:t>
            </a:r>
            <a:r>
              <a:rPr lang="en-US" sz="4800" dirty="0" err="1">
                <a:solidFill>
                  <a:sysClr val="windowText" lastClr="000000"/>
                </a:solidFill>
              </a:rPr>
              <a:t>hai</a:t>
            </a:r>
            <a:r>
              <a:rPr lang="en-US" sz="4800" dirty="0">
                <a:solidFill>
                  <a:sysClr val="windowText" lastClr="000000"/>
                </a:solidFill>
              </a:rPr>
              <a:t>, </a:t>
            </a:r>
            <a:r>
              <a:rPr lang="en-US" sz="4800" dirty="0" err="1">
                <a:solidFill>
                  <a:sysClr val="windowText" lastClr="000000"/>
                </a:solidFill>
              </a:rPr>
              <a:t>ba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chữ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số</a:t>
            </a:r>
            <a:r>
              <a:rPr lang="en-US" sz="4800" dirty="0">
                <a:solidFill>
                  <a:sysClr val="windowText" lastClr="000000"/>
                </a:solidFill>
              </a:rPr>
              <a:t> 0 </a:t>
            </a:r>
            <a:r>
              <a:rPr lang="en-US" sz="4800" dirty="0" err="1">
                <a:solidFill>
                  <a:sysClr val="windowText" lastClr="000000"/>
                </a:solidFill>
              </a:rPr>
              <a:t>vào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bên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phải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số</a:t>
            </a:r>
            <a:r>
              <a:rPr lang="en-US" sz="4800" dirty="0">
                <a:solidFill>
                  <a:sysClr val="windowText" lastClr="000000"/>
                </a:solidFill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</a:rPr>
              <a:t>đó</a:t>
            </a:r>
            <a:r>
              <a:rPr lang="en-US" sz="48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2</a:t>
            </a:r>
          </a:p>
        </p:txBody>
      </p:sp>
      <p:sp>
        <p:nvSpPr>
          <p:cNvPr id="11" name="Sun 10">
            <a:hlinkClick r:id="rId2" action="ppaction://hlinksldjump"/>
          </p:cNvPr>
          <p:cNvSpPr/>
          <p:nvPr/>
        </p:nvSpPr>
        <p:spPr>
          <a:xfrm>
            <a:off x="9048328" y="5749699"/>
            <a:ext cx="1116124" cy="9087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01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3632" y="2348880"/>
            <a:ext cx="6264696" cy="23970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</a:rPr>
              <a:t>4000 : 100 = 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3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464152" y="5733256"/>
            <a:ext cx="1836204" cy="7920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44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9646" y="1766426"/>
            <a:ext cx="217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TOÁN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057" y="2846546"/>
            <a:ext cx="94279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NHÂN MỘT SỐ VỚI 10, 100, 1000…</a:t>
            </a:r>
          </a:p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CHIA MỘT SỐ CHO 10, 100, 1000…</a:t>
            </a:r>
          </a:p>
        </p:txBody>
      </p:sp>
    </p:spTree>
    <p:extLst>
      <p:ext uri="{BB962C8B-B14F-4D97-AF65-F5344CB8AC3E}">
        <p14:creationId xmlns:p14="http://schemas.microsoft.com/office/powerpoint/2010/main" val="6982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92512" y="2503287"/>
            <a:ext cx="6264696" cy="18514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3</a:t>
            </a:r>
          </a:p>
        </p:txBody>
      </p:sp>
      <p:sp>
        <p:nvSpPr>
          <p:cNvPr id="8" name="Sun 7">
            <a:hlinkClick r:id="rId2" action="ppaction://hlinksldjump"/>
          </p:cNvPr>
          <p:cNvSpPr/>
          <p:nvPr/>
        </p:nvSpPr>
        <p:spPr>
          <a:xfrm>
            <a:off x="9048328" y="5661248"/>
            <a:ext cx="1116124" cy="9087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22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4613" y="1577574"/>
            <a:ext cx="6264696" cy="3960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</a:rPr>
              <a:t>Muốn</a:t>
            </a:r>
            <a:r>
              <a:rPr lang="en-US" sz="6000" dirty="0">
                <a:solidFill>
                  <a:sysClr val="windowText" lastClr="000000"/>
                </a:solidFill>
              </a:rPr>
              <a:t> chia </a:t>
            </a:r>
            <a:r>
              <a:rPr lang="en-US" sz="6000" dirty="0" err="1">
                <a:solidFill>
                  <a:sysClr val="windowText" lastClr="000000"/>
                </a:solidFill>
              </a:rPr>
              <a:t>một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số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cho</a:t>
            </a:r>
            <a:r>
              <a:rPr lang="en-US" sz="6000" dirty="0">
                <a:solidFill>
                  <a:sysClr val="windowText" lastClr="000000"/>
                </a:solidFill>
              </a:rPr>
              <a:t> 10, 100, 1000 ta </a:t>
            </a:r>
            <a:r>
              <a:rPr lang="en-US" sz="6000" dirty="0" err="1">
                <a:solidFill>
                  <a:sysClr val="windowText" lastClr="000000"/>
                </a:solidFill>
              </a:rPr>
              <a:t>làm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thế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nào</a:t>
            </a:r>
            <a:r>
              <a:rPr lang="en-US" sz="6000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4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464152" y="5733256"/>
            <a:ext cx="1836204" cy="7920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19999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1080" y="1789259"/>
            <a:ext cx="7409839" cy="3960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</a:rPr>
              <a:t>Muốn</a:t>
            </a:r>
            <a:r>
              <a:rPr lang="en-US" sz="5400" dirty="0">
                <a:solidFill>
                  <a:sysClr val="windowText" lastClr="000000"/>
                </a:solidFill>
              </a:rPr>
              <a:t> chia </a:t>
            </a:r>
            <a:r>
              <a:rPr lang="en-US" sz="5400" dirty="0" err="1">
                <a:solidFill>
                  <a:sysClr val="windowText" lastClr="000000"/>
                </a:solidFill>
              </a:rPr>
              <a:t>một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số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cho</a:t>
            </a:r>
            <a:r>
              <a:rPr lang="en-US" sz="5400" dirty="0">
                <a:solidFill>
                  <a:sysClr val="windowText" lastClr="000000"/>
                </a:solidFill>
              </a:rPr>
              <a:t> 10, 100, 1000 ta </a:t>
            </a:r>
            <a:r>
              <a:rPr lang="en-US" sz="5400" dirty="0" err="1">
                <a:solidFill>
                  <a:sysClr val="windowText" lastClr="000000"/>
                </a:solidFill>
              </a:rPr>
              <a:t>chỉ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cần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bớt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một</a:t>
            </a:r>
            <a:r>
              <a:rPr lang="en-US" sz="5400" dirty="0">
                <a:solidFill>
                  <a:sysClr val="windowText" lastClr="000000"/>
                </a:solidFill>
              </a:rPr>
              <a:t>, </a:t>
            </a:r>
            <a:r>
              <a:rPr lang="en-US" sz="5400" dirty="0" err="1">
                <a:solidFill>
                  <a:sysClr val="windowText" lastClr="000000"/>
                </a:solidFill>
              </a:rPr>
              <a:t>hai</a:t>
            </a:r>
            <a:r>
              <a:rPr lang="en-US" sz="5400" dirty="0">
                <a:solidFill>
                  <a:sysClr val="windowText" lastClr="000000"/>
                </a:solidFill>
              </a:rPr>
              <a:t>, </a:t>
            </a:r>
            <a:r>
              <a:rPr lang="en-US" sz="5400" dirty="0" err="1">
                <a:solidFill>
                  <a:sysClr val="windowText" lastClr="000000"/>
                </a:solidFill>
              </a:rPr>
              <a:t>ba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chữ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số</a:t>
            </a:r>
            <a:r>
              <a:rPr lang="en-US" sz="5400" dirty="0">
                <a:solidFill>
                  <a:sysClr val="windowText" lastClr="000000"/>
                </a:solidFill>
              </a:rPr>
              <a:t> 0 </a:t>
            </a:r>
            <a:r>
              <a:rPr lang="en-US" sz="5400" dirty="0" err="1">
                <a:solidFill>
                  <a:sysClr val="windowText" lastClr="000000"/>
                </a:solidFill>
              </a:rPr>
              <a:t>bên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phải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số</a:t>
            </a:r>
            <a:r>
              <a:rPr lang="en-US" sz="5400" dirty="0">
                <a:solidFill>
                  <a:sysClr val="windowText" lastClr="000000"/>
                </a:solidFill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</a:rPr>
              <a:t>đó</a:t>
            </a:r>
            <a:r>
              <a:rPr lang="en-US" sz="5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4</a:t>
            </a:r>
          </a:p>
        </p:txBody>
      </p:sp>
      <p:sp>
        <p:nvSpPr>
          <p:cNvPr id="8" name="Sun 7">
            <a:hlinkClick r:id="rId2" action="ppaction://hlinksldjump"/>
          </p:cNvPr>
          <p:cNvSpPr/>
          <p:nvPr/>
        </p:nvSpPr>
        <p:spPr>
          <a:xfrm>
            <a:off x="9048328" y="5749699"/>
            <a:ext cx="1116124" cy="9087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63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5520" y="1664804"/>
            <a:ext cx="8280919" cy="39604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</a:rPr>
              <a:t>Điền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dấu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thích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hợp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vào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chỗ</a:t>
            </a:r>
            <a:r>
              <a:rPr lang="en-US" sz="6000" dirty="0">
                <a:solidFill>
                  <a:sysClr val="windowText" lastClr="000000"/>
                </a:solidFill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</a:rPr>
              <a:t>chấm</a:t>
            </a:r>
            <a:r>
              <a:rPr lang="en-US" sz="6000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en-US" sz="6000" dirty="0">
                <a:solidFill>
                  <a:sysClr val="windowText" lastClr="000000"/>
                </a:solidFill>
              </a:rPr>
              <a:t>356 x 10 … 2 x 356 x 5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5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7464152" y="5733256"/>
            <a:ext cx="1836204" cy="79208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Đáp</a:t>
            </a:r>
            <a:r>
              <a:rPr lang="en-US" sz="4000" dirty="0"/>
              <a:t> </a:t>
            </a:r>
            <a:r>
              <a:rPr lang="en-US" sz="4000" dirty="0" err="1"/>
              <a:t>án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7108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83632" y="2564904"/>
            <a:ext cx="6264696" cy="22834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356 x 10 </a:t>
            </a:r>
            <a:r>
              <a:rPr lang="en-US" sz="4400" b="1" dirty="0">
                <a:solidFill>
                  <a:srgbClr val="FF0000"/>
                </a:solidFill>
              </a:rPr>
              <a:t>=</a:t>
            </a:r>
            <a:r>
              <a:rPr lang="en-US" sz="4400" dirty="0">
                <a:solidFill>
                  <a:sysClr val="windowText" lastClr="000000"/>
                </a:solidFill>
              </a:rPr>
              <a:t> 2 x 356 x 5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63652" y="476672"/>
            <a:ext cx="5904656" cy="108012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CHƯỚNG NGẠI 5</a:t>
            </a:r>
          </a:p>
        </p:txBody>
      </p:sp>
      <p:sp>
        <p:nvSpPr>
          <p:cNvPr id="8" name="Sun 7">
            <a:hlinkClick r:id="rId2" action="ppaction://hlinksldjump"/>
          </p:cNvPr>
          <p:cNvSpPr/>
          <p:nvPr/>
        </p:nvSpPr>
        <p:spPr>
          <a:xfrm>
            <a:off x="9048328" y="5749699"/>
            <a:ext cx="1116124" cy="90872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8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7217" y="2204864"/>
            <a:ext cx="49375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777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16024"/>
            <a:ext cx="9144000" cy="1052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1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</a:rPr>
              <a:t> 10, chia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</a:rPr>
              <a:t> 10: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5600" y="1412777"/>
            <a:ext cx="2376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35 x 10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39220" y="1412777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10 x 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22582" y="2060848"/>
            <a:ext cx="3260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 </a:t>
            </a:r>
            <a:r>
              <a:rPr lang="en-US" sz="4400" dirty="0">
                <a:solidFill>
                  <a:srgbClr val="FF0000"/>
                </a:solidFill>
              </a:rPr>
              <a:t>1 </a:t>
            </a:r>
            <a:r>
              <a:rPr lang="en-US" sz="4400" dirty="0" err="1">
                <a:solidFill>
                  <a:srgbClr val="FF0000"/>
                </a:solidFill>
              </a:rPr>
              <a:t>chục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/>
              <a:t>x 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6216" y="2780928"/>
            <a:ext cx="2414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 35 </a:t>
            </a:r>
            <a:r>
              <a:rPr lang="en-US" sz="4400" dirty="0" err="1"/>
              <a:t>chục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4346216" y="3573016"/>
            <a:ext cx="1491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 350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599" y="4174239"/>
            <a:ext cx="44053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ysClr val="windowText" lastClr="000000"/>
                </a:solidFill>
              </a:rPr>
              <a:t>Vậy</a:t>
            </a:r>
            <a:r>
              <a:rPr lang="en-US" sz="4400" b="1" dirty="0">
                <a:solidFill>
                  <a:sysClr val="windowText" lastClr="000000"/>
                </a:solidFill>
              </a:rPr>
              <a:t> </a:t>
            </a:r>
            <a:r>
              <a:rPr lang="en-US" sz="4400" b="1" dirty="0">
                <a:solidFill>
                  <a:srgbClr val="FF0000"/>
                </a:solidFill>
              </a:rPr>
              <a:t>35</a:t>
            </a:r>
            <a:r>
              <a:rPr lang="en-US" sz="4400" b="1" dirty="0">
                <a:solidFill>
                  <a:sysClr val="windowText" lastClr="000000"/>
                </a:solidFill>
              </a:rPr>
              <a:t> x 10 = </a:t>
            </a:r>
            <a:r>
              <a:rPr lang="en-US" sz="4400" b="1" dirty="0">
                <a:solidFill>
                  <a:srgbClr val="FF0000"/>
                </a:solidFill>
              </a:rPr>
              <a:t>350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6FE96C-3F14-4B4C-8FFD-F5169270B5A2}"/>
              </a:ext>
            </a:extLst>
          </p:cNvPr>
          <p:cNvSpPr/>
          <p:nvPr/>
        </p:nvSpPr>
        <p:spPr>
          <a:xfrm>
            <a:off x="1727684" y="5090496"/>
            <a:ext cx="8736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</a:rPr>
              <a:t>Muốn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10, ta </a:t>
            </a:r>
            <a:r>
              <a:rPr lang="en-US" sz="2800" b="1" dirty="0" err="1">
                <a:solidFill>
                  <a:srgbClr val="002060"/>
                </a:solidFill>
              </a:rPr>
              <a:t>chỉ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việc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thêm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chữ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0 </a:t>
            </a:r>
            <a:r>
              <a:rPr lang="en-US" sz="2800" b="1" dirty="0" err="1">
                <a:solidFill>
                  <a:srgbClr val="002060"/>
                </a:solidFill>
              </a:rPr>
              <a:t>vào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bên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phải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đó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A0E4C5-327B-334E-8EB3-88EC0AAAE599}"/>
              </a:ext>
            </a:extLst>
          </p:cNvPr>
          <p:cNvSpPr/>
          <p:nvPr/>
        </p:nvSpPr>
        <p:spPr>
          <a:xfrm>
            <a:off x="1737887" y="5085184"/>
            <a:ext cx="6543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Muốn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10 ta </a:t>
            </a:r>
            <a:r>
              <a:rPr lang="en-US" sz="2800" b="1" dirty="0" err="1">
                <a:solidFill>
                  <a:srgbClr val="002060"/>
                </a:solidFill>
              </a:rPr>
              <a:t>làm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thế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nào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7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5559" y="1628800"/>
            <a:ext cx="7264218" cy="32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nhẩm</a:t>
            </a:r>
            <a:r>
              <a:rPr lang="en-US" sz="3600" dirty="0"/>
              <a:t>:</a:t>
            </a:r>
          </a:p>
          <a:p>
            <a:pPr algn="ctr">
              <a:lnSpc>
                <a:spcPct val="200000"/>
              </a:lnSpc>
            </a:pPr>
            <a:r>
              <a:rPr lang="en-US" sz="3600" dirty="0"/>
              <a:t>27 x 10 =</a:t>
            </a:r>
          </a:p>
          <a:p>
            <a:pPr algn="ctr">
              <a:lnSpc>
                <a:spcPct val="200000"/>
              </a:lnSpc>
            </a:pPr>
            <a:r>
              <a:rPr lang="en-US" sz="3600" dirty="0"/>
              <a:t>30 x 10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2220" y="3061829"/>
            <a:ext cx="87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0952" y="3068961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824615" y="4149080"/>
            <a:ext cx="3898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42220" y="414194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49152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79149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1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</a:rPr>
              <a:t> 10, chia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</a:rPr>
              <a:t> 10: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9721" y="135435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350 : 10 =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5561" y="2420888"/>
            <a:ext cx="7611141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dựa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: </a:t>
            </a:r>
          </a:p>
          <a:p>
            <a:pPr algn="ctr"/>
            <a:r>
              <a:rPr lang="en-US" sz="3600" dirty="0"/>
              <a:t>35 x 10 = 350 </a:t>
            </a:r>
          </a:p>
          <a:p>
            <a:pPr algn="ctr"/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350 : 10.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100000" l="9985" r="99395">
                        <a14:foregroundMark x1="69894" y1="18990" x2="69894" y2="18990"/>
                        <a14:foregroundMark x1="69440" y1="10505" x2="69440" y2="10505"/>
                        <a14:foregroundMark x1="75038" y1="54747" x2="75038" y2="54747"/>
                        <a14:foregroundMark x1="79123" y1="52929" x2="79123" y2="52929"/>
                        <a14:foregroundMark x1="76399" y1="62222" x2="76399" y2="62222"/>
                        <a14:foregroundMark x1="70802" y1="62828" x2="70802" y2="62828"/>
                        <a14:foregroundMark x1="68079" y1="61616" x2="68079" y2="61616"/>
                        <a14:foregroundMark x1="73222" y1="46667" x2="73222" y2="46667"/>
                        <a14:foregroundMark x1="73676" y1="36364" x2="73676" y2="36364"/>
                        <a14:foregroundMark x1="74130" y1="30707" x2="74130" y2="30707"/>
                        <a14:foregroundMark x1="67625" y1="12323" x2="67625" y2="12323"/>
                        <a14:foregroundMark x1="73222" y1="15354" x2="73222" y2="15354"/>
                        <a14:foregroundMark x1="67625" y1="18384" x2="67625" y2="18384"/>
                        <a14:foregroundMark x1="65356" y1="17172" x2="65356" y2="1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500564"/>
            <a:ext cx="3148012" cy="2357437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655840" y="4500564"/>
            <a:ext cx="4104456" cy="152072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60040"/>
            <a:ext cx="9144000" cy="6206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1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</a:rPr>
              <a:t> 10, chia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</a:rPr>
              <a:t> 10: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8762" y="1556792"/>
            <a:ext cx="4171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Vì</a:t>
            </a:r>
            <a:r>
              <a:rPr lang="en-US" sz="4400" dirty="0"/>
              <a:t> 35 x 10 = 350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9576" y="2564904"/>
            <a:ext cx="4346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Nên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00"/>
                </a:solidFill>
              </a:rPr>
              <a:t>350</a:t>
            </a:r>
            <a:r>
              <a:rPr lang="en-US" sz="4400" b="1" dirty="0"/>
              <a:t> : 10 = </a:t>
            </a:r>
            <a:r>
              <a:rPr lang="en-US" sz="44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3277815-80F9-874E-A205-9474F6DC752F}"/>
              </a:ext>
            </a:extLst>
          </p:cNvPr>
          <p:cNvSpPr/>
          <p:nvPr/>
        </p:nvSpPr>
        <p:spPr>
          <a:xfrm>
            <a:off x="1579943" y="4005064"/>
            <a:ext cx="8108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 err="1">
                <a:solidFill>
                  <a:sysClr val="windowText" lastClr="000000"/>
                </a:solidFill>
              </a:rPr>
              <a:t>Muốn</a:t>
            </a:r>
            <a:r>
              <a:rPr lang="en-US" sz="2800" b="1" dirty="0">
                <a:solidFill>
                  <a:sysClr val="windowText" lastClr="000000"/>
                </a:solidFill>
              </a:rPr>
              <a:t> chia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số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tròn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chục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cho</a:t>
            </a:r>
            <a:r>
              <a:rPr lang="en-US" sz="2800" b="1" dirty="0">
                <a:solidFill>
                  <a:sysClr val="windowText" lastClr="000000"/>
                </a:solidFill>
              </a:rPr>
              <a:t> 10, ta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làm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thế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562EE9-231F-8547-ADFE-8702842CFEBF}"/>
              </a:ext>
            </a:extLst>
          </p:cNvPr>
          <p:cNvSpPr/>
          <p:nvPr/>
        </p:nvSpPr>
        <p:spPr>
          <a:xfrm>
            <a:off x="1579943" y="4005064"/>
            <a:ext cx="9276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ysClr val="windowText" lastClr="000000"/>
                </a:solidFill>
              </a:rPr>
              <a:t>Muốn</a:t>
            </a:r>
            <a:r>
              <a:rPr lang="en-US" sz="2800" b="1" dirty="0">
                <a:solidFill>
                  <a:sysClr val="windowText" lastClr="000000"/>
                </a:solidFill>
              </a:rPr>
              <a:t> chia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số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tròn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chục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cho</a:t>
            </a:r>
            <a:r>
              <a:rPr lang="en-US" sz="2800" b="1" dirty="0">
                <a:solidFill>
                  <a:sysClr val="windowText" lastClr="000000"/>
                </a:solidFill>
              </a:rPr>
              <a:t> 10, ta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chỉ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việc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bớt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số</a:t>
            </a:r>
            <a:r>
              <a:rPr lang="en-US" sz="2800" b="1" dirty="0">
                <a:solidFill>
                  <a:sysClr val="windowText" lastClr="000000"/>
                </a:solidFill>
              </a:rPr>
              <a:t> 0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ở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bên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phải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số</a:t>
            </a:r>
            <a:r>
              <a:rPr lang="en-US" sz="2800" b="1" dirty="0">
                <a:solidFill>
                  <a:sysClr val="windowText" lastClr="000000"/>
                </a:solidFill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</a:rPr>
              <a:t>đó</a:t>
            </a:r>
            <a:r>
              <a:rPr lang="en-US" sz="2800" b="1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79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04664"/>
            <a:ext cx="91440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1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</a:rPr>
              <a:t> 10, chia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</a:rPr>
              <a:t> 10: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2142" y="1628800"/>
            <a:ext cx="7264218" cy="32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nhẩm</a:t>
            </a:r>
            <a:r>
              <a:rPr lang="en-US" sz="3600" dirty="0"/>
              <a:t>:</a:t>
            </a:r>
          </a:p>
          <a:p>
            <a:pPr algn="ctr">
              <a:lnSpc>
                <a:spcPct val="200000"/>
              </a:lnSpc>
            </a:pPr>
            <a:r>
              <a:rPr lang="en-US" sz="3600" dirty="0"/>
              <a:t>410 : 10 =</a:t>
            </a:r>
          </a:p>
          <a:p>
            <a:pPr algn="ctr">
              <a:lnSpc>
                <a:spcPct val="200000"/>
              </a:lnSpc>
            </a:pPr>
            <a:r>
              <a:rPr lang="en-US" sz="3600" dirty="0"/>
              <a:t>600 : 10 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5355" y="2682852"/>
            <a:ext cx="646331" cy="1031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551" y="2708920"/>
            <a:ext cx="389850" cy="1031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0403" y="3770350"/>
            <a:ext cx="389850" cy="1031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355" y="3779572"/>
            <a:ext cx="646331" cy="1031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8914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62051"/>
            <a:ext cx="9144000" cy="105273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ysClr val="windowText" lastClr="000000"/>
                </a:solidFill>
              </a:rPr>
              <a:t>Hoạt</a:t>
            </a:r>
            <a:r>
              <a:rPr lang="en-US" sz="3200" u="sng" dirty="0">
                <a:solidFill>
                  <a:sysClr val="windowText" lastClr="000000"/>
                </a:solidFill>
              </a:rPr>
              <a:t> </a:t>
            </a:r>
            <a:r>
              <a:rPr lang="en-US" sz="3200" u="sng" dirty="0" err="1">
                <a:solidFill>
                  <a:sysClr val="windowText" lastClr="000000"/>
                </a:solidFill>
              </a:rPr>
              <a:t>động</a:t>
            </a:r>
            <a:r>
              <a:rPr lang="en-US" sz="3200" u="sng" dirty="0">
                <a:solidFill>
                  <a:sysClr val="windowText" lastClr="000000"/>
                </a:solidFill>
              </a:rPr>
              <a:t> 2</a:t>
            </a:r>
            <a:r>
              <a:rPr lang="en-US" sz="3200" dirty="0">
                <a:solidFill>
                  <a:sysClr val="windowText" lastClr="000000"/>
                </a:solidFill>
              </a:rPr>
              <a:t>: </a:t>
            </a:r>
            <a:r>
              <a:rPr lang="en-US" sz="3200" dirty="0" err="1">
                <a:solidFill>
                  <a:sysClr val="windowText" lastClr="000000"/>
                </a:solidFill>
              </a:rPr>
              <a:t>Nhân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với</a:t>
            </a:r>
            <a:r>
              <a:rPr lang="en-US" sz="3200" dirty="0">
                <a:solidFill>
                  <a:sysClr val="windowText" lastClr="000000"/>
                </a:solidFill>
              </a:rPr>
              <a:t> 100, 1000.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                     Chia </a:t>
            </a:r>
            <a:r>
              <a:rPr lang="en-US" sz="3200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</a:rPr>
              <a:t> 100, 1000.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4" y="1584398"/>
            <a:ext cx="8928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Dựa</a:t>
            </a:r>
            <a:r>
              <a:rPr lang="en-US" sz="2800" b="1" dirty="0"/>
              <a:t> </a:t>
            </a:r>
            <a:r>
              <a:rPr lang="en-US" sz="2800" b="1" dirty="0" err="1"/>
              <a:t>vào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10 </a:t>
            </a:r>
            <a:r>
              <a:rPr lang="en-US" sz="2800" b="1" dirty="0" err="1"/>
              <a:t>và</a:t>
            </a:r>
            <a:r>
              <a:rPr lang="en-US" sz="2800" b="1" dirty="0"/>
              <a:t> chia 10,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313646" y="2492896"/>
            <a:ext cx="3710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35 x 100 = ?</a:t>
            </a:r>
          </a:p>
          <a:p>
            <a:r>
              <a:rPr lang="en-US" sz="4400" dirty="0"/>
              <a:t>3500 : 100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0238" y="2508564"/>
            <a:ext cx="39982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35 x 1000 = ?</a:t>
            </a:r>
          </a:p>
          <a:p>
            <a:r>
              <a:rPr lang="en-US" sz="4400" dirty="0"/>
              <a:t>35000 x 1000 =?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100000" l="9985" r="99395">
                        <a14:foregroundMark x1="69894" y1="18990" x2="69894" y2="18990"/>
                        <a14:foregroundMark x1="69440" y1="10505" x2="69440" y2="10505"/>
                        <a14:foregroundMark x1="75038" y1="54747" x2="75038" y2="54747"/>
                        <a14:foregroundMark x1="79123" y1="52929" x2="79123" y2="52929"/>
                        <a14:foregroundMark x1="76399" y1="62222" x2="76399" y2="62222"/>
                        <a14:foregroundMark x1="70802" y1="62828" x2="70802" y2="62828"/>
                        <a14:foregroundMark x1="68079" y1="61616" x2="68079" y2="61616"/>
                        <a14:foregroundMark x1="73222" y1="46667" x2="73222" y2="46667"/>
                        <a14:foregroundMark x1="73676" y1="36364" x2="73676" y2="36364"/>
                        <a14:foregroundMark x1="74130" y1="30707" x2="74130" y2="30707"/>
                        <a14:foregroundMark x1="67625" y1="12323" x2="67625" y2="12323"/>
                        <a14:foregroundMark x1="73222" y1="15354" x2="73222" y2="15354"/>
                        <a14:foregroundMark x1="67625" y1="18384" x2="67625" y2="18384"/>
                        <a14:foregroundMark x1="65356" y1="17172" x2="65356" y2="1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4221088"/>
            <a:ext cx="2321291" cy="2357437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4655840" y="4500564"/>
            <a:ext cx="4104456" cy="1520725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2" b="100000" l="9985" r="99395">
                        <a14:foregroundMark x1="69894" y1="18990" x2="69894" y2="18990"/>
                        <a14:foregroundMark x1="69440" y1="10505" x2="69440" y2="10505"/>
                        <a14:foregroundMark x1="75038" y1="54747" x2="75038" y2="54747"/>
                        <a14:foregroundMark x1="79123" y1="52929" x2="79123" y2="52929"/>
                        <a14:foregroundMark x1="76399" y1="62222" x2="76399" y2="62222"/>
                        <a14:foregroundMark x1="70802" y1="62828" x2="70802" y2="62828"/>
                        <a14:foregroundMark x1="68079" y1="61616" x2="68079" y2="61616"/>
                        <a14:foregroundMark x1="73222" y1="46667" x2="73222" y2="46667"/>
                        <a14:foregroundMark x1="73676" y1="36364" x2="73676" y2="36364"/>
                        <a14:foregroundMark x1="74130" y1="30707" x2="74130" y2="30707"/>
                        <a14:foregroundMark x1="67625" y1="12323" x2="67625" y2="12323"/>
                        <a14:foregroundMark x1="73222" y1="15354" x2="73222" y2="15354"/>
                        <a14:foregroundMark x1="67625" y1="18384" x2="67625" y2="18384"/>
                        <a14:foregroundMark x1="65356" y1="17172" x2="65356" y2="1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33" y="4536503"/>
            <a:ext cx="2321291" cy="23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939</Words>
  <Application>Microsoft Office PowerPoint</Application>
  <PresentationFormat>Custom</PresentationFormat>
  <Paragraphs>148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</cp:lastModifiedBy>
  <cp:revision>105</cp:revision>
  <dcterms:created xsi:type="dcterms:W3CDTF">2019-11-17T07:03:30Z</dcterms:created>
  <dcterms:modified xsi:type="dcterms:W3CDTF">2021-11-29T03:05:13Z</dcterms:modified>
</cp:coreProperties>
</file>